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7" r:id="rId4"/>
    <p:sldId id="258"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5B7D55BB-937E-454D-8070-139902711F6F}" type="datetimeFigureOut">
              <a:rPr lang="en-US" smtClean="0"/>
              <a:pPr/>
              <a:t>7/1/2010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E65AD03-2589-40C6-A165-8A19184F0161}"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B7D55BB-937E-454D-8070-139902711F6F}" type="datetimeFigureOut">
              <a:rPr lang="en-US" smtClean="0"/>
              <a:pPr/>
              <a:t>7/1/2010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E65AD03-2589-40C6-A165-8A19184F0161}"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B7D55BB-937E-454D-8070-139902711F6F}" type="datetimeFigureOut">
              <a:rPr lang="en-US" smtClean="0"/>
              <a:pPr/>
              <a:t>7/1/2010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E65AD03-2589-40C6-A165-8A19184F0161}"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B7D55BB-937E-454D-8070-139902711F6F}" type="datetimeFigureOut">
              <a:rPr lang="en-US" smtClean="0"/>
              <a:pPr/>
              <a:t>7/1/2010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E65AD03-2589-40C6-A165-8A19184F0161}"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B7D55BB-937E-454D-8070-139902711F6F}" type="datetimeFigureOut">
              <a:rPr lang="en-US" smtClean="0"/>
              <a:pPr/>
              <a:t>7/1/2010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9E65AD03-2589-40C6-A165-8A19184F0161}"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5B7D55BB-937E-454D-8070-139902711F6F}" type="datetimeFigureOut">
              <a:rPr lang="en-US" smtClean="0"/>
              <a:pPr/>
              <a:t>7/1/2010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E65AD03-2589-40C6-A165-8A19184F0161}"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5B7D55BB-937E-454D-8070-139902711F6F}" type="datetimeFigureOut">
              <a:rPr lang="en-US" smtClean="0"/>
              <a:pPr/>
              <a:t>7/1/2010</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9E65AD03-2589-40C6-A165-8A19184F0161}"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5B7D55BB-937E-454D-8070-139902711F6F}" type="datetimeFigureOut">
              <a:rPr lang="en-US" smtClean="0"/>
              <a:pPr/>
              <a:t>7/1/2010</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9E65AD03-2589-40C6-A165-8A19184F0161}"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B7D55BB-937E-454D-8070-139902711F6F}" type="datetimeFigureOut">
              <a:rPr lang="en-US" smtClean="0"/>
              <a:pPr/>
              <a:t>7/1/2010</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9E65AD03-2589-40C6-A165-8A19184F0161}"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B7D55BB-937E-454D-8070-139902711F6F}" type="datetimeFigureOut">
              <a:rPr lang="en-US" smtClean="0"/>
              <a:pPr/>
              <a:t>7/1/2010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E65AD03-2589-40C6-A165-8A19184F0161}"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B7D55BB-937E-454D-8070-139902711F6F}" type="datetimeFigureOut">
              <a:rPr lang="en-US" smtClean="0"/>
              <a:pPr/>
              <a:t>7/1/2010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9E65AD03-2589-40C6-A165-8A19184F0161}"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D55BB-937E-454D-8070-139902711F6F}" type="datetimeFigureOut">
              <a:rPr lang="en-US" smtClean="0"/>
              <a:pPr/>
              <a:t>7/1/2010</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5AD03-2589-40C6-A165-8A19184F0161}"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8" name="7 CuadroTexto"/>
          <p:cNvSpPr txBox="1"/>
          <p:nvPr/>
        </p:nvSpPr>
        <p:spPr>
          <a:xfrm>
            <a:off x="990600" y="152400"/>
            <a:ext cx="7086600" cy="1477328"/>
          </a:xfrm>
          <a:prstGeom prst="rect">
            <a:avLst/>
          </a:prstGeom>
          <a:noFill/>
        </p:spPr>
        <p:txBody>
          <a:bodyPr wrap="square" rtlCol="0">
            <a:spAutoFit/>
          </a:bodyPr>
          <a:lstStyle/>
          <a:p>
            <a:pPr algn="ctr"/>
            <a:r>
              <a:rPr lang="en-US" b="1" dirty="0" smtClean="0">
                <a:solidFill>
                  <a:schemeClr val="bg1"/>
                </a:solidFill>
              </a:rPr>
              <a:t>SACRED JOURNEY PROGRAM FOR PERU AND BOLIVIA</a:t>
            </a:r>
            <a:endParaRPr lang="en-US" dirty="0" smtClean="0">
              <a:solidFill>
                <a:schemeClr val="bg1"/>
              </a:solidFill>
            </a:endParaRPr>
          </a:p>
          <a:p>
            <a:pPr algn="ctr"/>
            <a:r>
              <a:rPr lang="en-US" b="1" dirty="0" smtClean="0">
                <a:solidFill>
                  <a:schemeClr val="bg1"/>
                </a:solidFill>
              </a:rPr>
              <a:t>September 3rd through September 14th, 2010</a:t>
            </a:r>
            <a:endParaRPr lang="en-US" dirty="0" smtClean="0">
              <a:solidFill>
                <a:schemeClr val="bg1"/>
              </a:solidFill>
            </a:endParaRPr>
          </a:p>
          <a:p>
            <a:pPr algn="ctr"/>
            <a:r>
              <a:rPr lang="en-US" dirty="0" smtClean="0">
                <a:solidFill>
                  <a:schemeClr val="bg1"/>
                </a:solidFill>
              </a:rPr>
              <a:t>15 Days – 14 Nights</a:t>
            </a:r>
          </a:p>
          <a:p>
            <a:pPr algn="ctr"/>
            <a:r>
              <a:rPr lang="en-US" b="1" dirty="0" smtClean="0">
                <a:solidFill>
                  <a:schemeClr val="bg1"/>
                </a:solidFill>
              </a:rPr>
              <a:t>With Special </a:t>
            </a:r>
            <a:r>
              <a:rPr lang="en-US" b="1" dirty="0" err="1" smtClean="0">
                <a:solidFill>
                  <a:schemeClr val="bg1"/>
                </a:solidFill>
              </a:rPr>
              <a:t>Ayahuasca</a:t>
            </a:r>
            <a:r>
              <a:rPr lang="en-US" b="1" dirty="0" smtClean="0">
                <a:solidFill>
                  <a:schemeClr val="bg1"/>
                </a:solidFill>
              </a:rPr>
              <a:t> Ceremony in the Sacred Valley, Peru</a:t>
            </a:r>
            <a:endParaRPr lang="en-US" dirty="0" smtClean="0">
              <a:solidFill>
                <a:schemeClr val="bg1"/>
              </a:solidFill>
            </a:endParaRPr>
          </a:p>
          <a:p>
            <a:pPr algn="ctr"/>
            <a:r>
              <a:rPr lang="en-US" dirty="0" smtClean="0">
                <a:solidFill>
                  <a:schemeClr val="bg1"/>
                </a:solidFill>
              </a:rPr>
              <a:t>Cost per person, double occupancy: $3,950.00 U.S.*</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MUNAYKY JOURNEYS\AppData\Local\Microsoft\Windows\Temporary Internet Files\Content.Word\CIMG4583.jpg"/>
          <p:cNvPicPr/>
          <p:nvPr/>
        </p:nvPicPr>
        <p:blipFill>
          <a:blip r:embed="rId2" cstate="print"/>
          <a:srcRect/>
          <a:stretch>
            <a:fillRect/>
          </a:stretch>
        </p:blipFill>
        <p:spPr bwMode="auto">
          <a:xfrm>
            <a:off x="838200" y="1295400"/>
            <a:ext cx="7315200" cy="5334000"/>
          </a:xfrm>
          <a:prstGeom prst="rect">
            <a:avLst/>
          </a:prstGeom>
          <a:noFill/>
          <a:ln w="9525">
            <a:noFill/>
            <a:miter lim="800000"/>
            <a:headEnd/>
            <a:tailEnd/>
          </a:ln>
        </p:spPr>
      </p:pic>
      <p:sp>
        <p:nvSpPr>
          <p:cNvPr id="5" name="4 CuadroTexto"/>
          <p:cNvSpPr txBox="1"/>
          <p:nvPr/>
        </p:nvSpPr>
        <p:spPr>
          <a:xfrm>
            <a:off x="0" y="0"/>
            <a:ext cx="9144000" cy="1200329"/>
          </a:xfrm>
          <a:prstGeom prst="rect">
            <a:avLst/>
          </a:prstGeom>
          <a:noFill/>
        </p:spPr>
        <p:txBody>
          <a:bodyPr wrap="square" rtlCol="0">
            <a:spAutoFit/>
          </a:bodyPr>
          <a:lstStyle/>
          <a:p>
            <a:r>
              <a:rPr lang="en-US" sz="2400" b="1" dirty="0" smtClean="0">
                <a:solidFill>
                  <a:schemeClr val="bg1"/>
                </a:solidFill>
              </a:rPr>
              <a:t>Day 2. Saturday </a:t>
            </a:r>
            <a:r>
              <a:rPr lang="en-US" sz="2400" b="1" dirty="0">
                <a:solidFill>
                  <a:schemeClr val="bg1"/>
                </a:solidFill>
              </a:rPr>
              <a:t>September 4</a:t>
            </a:r>
            <a:r>
              <a:rPr lang="en-US" sz="2400" dirty="0">
                <a:solidFill>
                  <a:schemeClr val="bg1"/>
                </a:solidFill>
              </a:rPr>
              <a:t>. Fly from Lima to Cusco. Flight is included. Transfer from airport to hotel in </a:t>
            </a:r>
            <a:r>
              <a:rPr lang="en-US" sz="2400" dirty="0" err="1">
                <a:solidFill>
                  <a:schemeClr val="bg1"/>
                </a:solidFill>
              </a:rPr>
              <a:t>Pisac</a:t>
            </a:r>
            <a:r>
              <a:rPr lang="en-US" sz="2400" dirty="0">
                <a:solidFill>
                  <a:schemeClr val="bg1"/>
                </a:solidFill>
              </a:rPr>
              <a:t> located in the Sacred Valley of the Incas. Overnight in </a:t>
            </a:r>
            <a:r>
              <a:rPr lang="en-US" sz="2400" dirty="0" err="1">
                <a:solidFill>
                  <a:schemeClr val="bg1"/>
                </a:solidFill>
              </a:rPr>
              <a:t>Pisac</a:t>
            </a:r>
            <a:endParaRPr 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003800" y="152400"/>
            <a:ext cx="4114800" cy="3086100"/>
          </a:xfrm>
          <a:prstGeom prst="rect">
            <a:avLst/>
          </a:prstGeom>
          <a:noFill/>
          <a:ln w="9525">
            <a:noFill/>
            <a:miter lim="800000"/>
            <a:headEnd/>
            <a:tailEnd/>
          </a:ln>
          <a:effectLst/>
        </p:spPr>
      </p:pic>
      <p:sp>
        <p:nvSpPr>
          <p:cNvPr id="3" name="2 Rectángulo"/>
          <p:cNvSpPr/>
          <p:nvPr/>
        </p:nvSpPr>
        <p:spPr>
          <a:xfrm>
            <a:off x="0" y="0"/>
            <a:ext cx="4953000" cy="3693319"/>
          </a:xfrm>
          <a:prstGeom prst="rect">
            <a:avLst/>
          </a:prstGeom>
        </p:spPr>
        <p:txBody>
          <a:bodyPr wrap="square">
            <a:spAutoFit/>
          </a:bodyPr>
          <a:lstStyle/>
          <a:p>
            <a:pPr algn="just"/>
            <a:r>
              <a:rPr lang="en-US" b="1" dirty="0" smtClean="0">
                <a:solidFill>
                  <a:schemeClr val="bg1"/>
                </a:solidFill>
              </a:rPr>
              <a:t>Day 3. Sunday </a:t>
            </a:r>
            <a:r>
              <a:rPr lang="en-US" b="1" dirty="0">
                <a:solidFill>
                  <a:schemeClr val="bg1"/>
                </a:solidFill>
              </a:rPr>
              <a:t>September 5</a:t>
            </a:r>
            <a:r>
              <a:rPr lang="en-US" dirty="0">
                <a:solidFill>
                  <a:schemeClr val="bg1"/>
                </a:solidFill>
              </a:rPr>
              <a:t>. After breakfast we will visit the agricultural and urban center, </a:t>
            </a:r>
            <a:r>
              <a:rPr lang="en-US" dirty="0" err="1">
                <a:solidFill>
                  <a:schemeClr val="bg1"/>
                </a:solidFill>
              </a:rPr>
              <a:t>Pisac</a:t>
            </a:r>
            <a:r>
              <a:rPr lang="en-US" dirty="0">
                <a:solidFill>
                  <a:schemeClr val="bg1"/>
                </a:solidFill>
              </a:rPr>
              <a:t> where will have a ceremony dedicated to the Sacred Valley to ask for permission for our pilgrimage through the different power centers located throughout the Valley, to the finished our visit we continue our voyage to Urubamba for enjoy a variety of typical dishes of the region. In the afternoon after lunch we will be visit the archaeological complex of </a:t>
            </a:r>
            <a:r>
              <a:rPr lang="en-US" dirty="0" err="1">
                <a:solidFill>
                  <a:schemeClr val="bg1"/>
                </a:solidFill>
              </a:rPr>
              <a:t>Ollantaytambo</a:t>
            </a:r>
            <a:r>
              <a:rPr lang="en-US" dirty="0">
                <a:solidFill>
                  <a:schemeClr val="bg1"/>
                </a:solidFill>
              </a:rPr>
              <a:t>, and later we will go to the train station where we board our transport to Machu Picchu. Overnight in Machu Picchu village</a:t>
            </a:r>
          </a:p>
        </p:txBody>
      </p:sp>
      <p:pic>
        <p:nvPicPr>
          <p:cNvPr id="1027" name="Picture 3"/>
          <p:cNvPicPr>
            <a:picLocks noChangeAspect="1" noChangeArrowheads="1"/>
          </p:cNvPicPr>
          <p:nvPr/>
        </p:nvPicPr>
        <p:blipFill>
          <a:blip r:embed="rId3" cstate="print"/>
          <a:srcRect/>
          <a:stretch>
            <a:fillRect/>
          </a:stretch>
        </p:blipFill>
        <p:spPr bwMode="auto">
          <a:xfrm>
            <a:off x="4902200" y="3581400"/>
            <a:ext cx="4165600" cy="3124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6200" y="3657600"/>
            <a:ext cx="4114800" cy="30861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5791200" cy="2308324"/>
          </a:xfrm>
          <a:prstGeom prst="rect">
            <a:avLst/>
          </a:prstGeom>
        </p:spPr>
        <p:txBody>
          <a:bodyPr wrap="square">
            <a:spAutoFit/>
          </a:bodyPr>
          <a:lstStyle/>
          <a:p>
            <a:pPr algn="just"/>
            <a:r>
              <a:rPr lang="en-US" b="1" dirty="0" smtClean="0">
                <a:solidFill>
                  <a:schemeClr val="bg1"/>
                </a:solidFill>
              </a:rPr>
              <a:t>Day 4. Monday </a:t>
            </a:r>
            <a:r>
              <a:rPr lang="en-US" b="1" dirty="0">
                <a:solidFill>
                  <a:schemeClr val="bg1"/>
                </a:solidFill>
              </a:rPr>
              <a:t>September 6</a:t>
            </a:r>
            <a:r>
              <a:rPr lang="en-US" dirty="0">
                <a:solidFill>
                  <a:schemeClr val="bg1"/>
                </a:solidFill>
              </a:rPr>
              <a:t>. Very early in the morning after the breakfast we will ascend to the crystal city, Machu Picchu. In the temple known as </a:t>
            </a:r>
            <a:r>
              <a:rPr lang="en-US" dirty="0" err="1">
                <a:solidFill>
                  <a:schemeClr val="bg1"/>
                </a:solidFill>
              </a:rPr>
              <a:t>Inti</a:t>
            </a:r>
            <a:r>
              <a:rPr lang="en-US" dirty="0">
                <a:solidFill>
                  <a:schemeClr val="bg1"/>
                </a:solidFill>
              </a:rPr>
              <a:t> </a:t>
            </a:r>
            <a:r>
              <a:rPr lang="en-US" dirty="0" err="1">
                <a:solidFill>
                  <a:schemeClr val="bg1"/>
                </a:solidFill>
              </a:rPr>
              <a:t>Watan</a:t>
            </a:r>
            <a:r>
              <a:rPr lang="en-US" dirty="0">
                <a:solidFill>
                  <a:schemeClr val="bg1"/>
                </a:solidFill>
              </a:rPr>
              <a:t> we can appreciate the sunrise and we can receive our initiation like Sons of the Sun, then we will visit various sacred places in this mystical and important Inca city. In the afternoon after lunch we will take our train to the Sacred Valley where we spend the night. Overnight in the Sacred Valley</a:t>
            </a:r>
          </a:p>
        </p:txBody>
      </p:sp>
      <p:pic>
        <p:nvPicPr>
          <p:cNvPr id="2050" name="Picture 2"/>
          <p:cNvPicPr>
            <a:picLocks noChangeAspect="1" noChangeArrowheads="1"/>
          </p:cNvPicPr>
          <p:nvPr/>
        </p:nvPicPr>
        <p:blipFill>
          <a:blip r:embed="rId2" cstate="print"/>
          <a:srcRect/>
          <a:stretch>
            <a:fillRect/>
          </a:stretch>
        </p:blipFill>
        <p:spPr bwMode="auto">
          <a:xfrm>
            <a:off x="6019800" y="114300"/>
            <a:ext cx="2819400" cy="21145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6019800" y="4648199"/>
            <a:ext cx="2819400" cy="2114551"/>
          </a:xfrm>
          <a:prstGeom prst="rect">
            <a:avLst/>
          </a:prstGeom>
          <a:noFill/>
          <a:ln w="9525">
            <a:noFill/>
            <a:miter lim="800000"/>
            <a:headEnd/>
            <a:tailEnd/>
          </a:ln>
          <a:effectLst/>
        </p:spPr>
      </p:pic>
      <p:pic>
        <p:nvPicPr>
          <p:cNvPr id="2053" name="Picture 5" descr="C:\MachuPijchu\solsticion facebook\CIMG4480.jpg"/>
          <p:cNvPicPr>
            <a:picLocks noChangeAspect="1" noChangeArrowheads="1"/>
          </p:cNvPicPr>
          <p:nvPr/>
        </p:nvPicPr>
        <p:blipFill>
          <a:blip r:embed="rId4" cstate="print"/>
          <a:srcRect/>
          <a:stretch>
            <a:fillRect/>
          </a:stretch>
        </p:blipFill>
        <p:spPr bwMode="auto">
          <a:xfrm>
            <a:off x="3048000" y="4667250"/>
            <a:ext cx="2819400" cy="2114550"/>
          </a:xfrm>
          <a:prstGeom prst="rect">
            <a:avLst/>
          </a:prstGeom>
          <a:noFill/>
        </p:spPr>
      </p:pic>
      <p:pic>
        <p:nvPicPr>
          <p:cNvPr id="2054" name="Picture 6" descr="C:\MachuPijchu\solsticion facebook\CIMG4481.jpg"/>
          <p:cNvPicPr>
            <a:picLocks noChangeAspect="1" noChangeArrowheads="1"/>
          </p:cNvPicPr>
          <p:nvPr/>
        </p:nvPicPr>
        <p:blipFill>
          <a:blip r:embed="rId5" cstate="print"/>
          <a:srcRect/>
          <a:stretch>
            <a:fillRect/>
          </a:stretch>
        </p:blipFill>
        <p:spPr bwMode="auto">
          <a:xfrm>
            <a:off x="3048000" y="2419350"/>
            <a:ext cx="2816920" cy="2112690"/>
          </a:xfrm>
          <a:prstGeom prst="rect">
            <a:avLst/>
          </a:prstGeom>
          <a:noFill/>
        </p:spPr>
      </p:pic>
      <p:pic>
        <p:nvPicPr>
          <p:cNvPr id="2055" name="Picture 7"/>
          <p:cNvPicPr>
            <a:picLocks noChangeAspect="1" noChangeArrowheads="1"/>
          </p:cNvPicPr>
          <p:nvPr/>
        </p:nvPicPr>
        <p:blipFill>
          <a:blip r:embed="rId6" cstate="print"/>
          <a:srcRect/>
          <a:stretch>
            <a:fillRect/>
          </a:stretch>
        </p:blipFill>
        <p:spPr bwMode="auto">
          <a:xfrm>
            <a:off x="76200" y="4648200"/>
            <a:ext cx="2819400" cy="2114550"/>
          </a:xfrm>
          <a:prstGeom prst="rect">
            <a:avLst/>
          </a:prstGeom>
          <a:noFill/>
          <a:ln w="9525">
            <a:noFill/>
            <a:miter lim="800000"/>
            <a:headEnd/>
            <a:tailEnd/>
          </a:ln>
          <a:effectLst/>
        </p:spPr>
      </p:pic>
      <p:pic>
        <p:nvPicPr>
          <p:cNvPr id="2057" name="Picture 9"/>
          <p:cNvPicPr>
            <a:picLocks noChangeAspect="1" noChangeArrowheads="1"/>
          </p:cNvPicPr>
          <p:nvPr/>
        </p:nvPicPr>
        <p:blipFill>
          <a:blip r:embed="rId7" cstate="print"/>
          <a:srcRect/>
          <a:stretch>
            <a:fillRect/>
          </a:stretch>
        </p:blipFill>
        <p:spPr bwMode="auto">
          <a:xfrm>
            <a:off x="6019800" y="2400300"/>
            <a:ext cx="2819400" cy="2114550"/>
          </a:xfrm>
          <a:prstGeom prst="rect">
            <a:avLst/>
          </a:prstGeom>
          <a:noFill/>
          <a:ln w="9525">
            <a:noFill/>
            <a:miter lim="800000"/>
            <a:headEnd/>
            <a:tailEnd/>
          </a:ln>
          <a:effectLst/>
        </p:spPr>
      </p:pic>
      <p:pic>
        <p:nvPicPr>
          <p:cNvPr id="2058" name="Picture 10"/>
          <p:cNvPicPr>
            <a:picLocks noChangeAspect="1" noChangeArrowheads="1"/>
          </p:cNvPicPr>
          <p:nvPr/>
        </p:nvPicPr>
        <p:blipFill>
          <a:blip r:embed="rId8" cstate="print"/>
          <a:srcRect/>
          <a:stretch>
            <a:fillRect/>
          </a:stretch>
        </p:blipFill>
        <p:spPr bwMode="auto">
          <a:xfrm>
            <a:off x="76200" y="2438400"/>
            <a:ext cx="2819400" cy="211455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5657671"/>
            <a:ext cx="9144000" cy="1200329"/>
          </a:xfrm>
          <a:prstGeom prst="rect">
            <a:avLst/>
          </a:prstGeom>
          <a:noFill/>
        </p:spPr>
        <p:txBody>
          <a:bodyPr wrap="square" rtlCol="0">
            <a:spAutoFit/>
          </a:bodyPr>
          <a:lstStyle/>
          <a:p>
            <a:pPr lvl="0" algn="just"/>
            <a:r>
              <a:rPr lang="en-US" b="1" dirty="0" smtClean="0">
                <a:solidFill>
                  <a:schemeClr val="bg1"/>
                </a:solidFill>
              </a:rPr>
              <a:t>Day 5. Tuesday </a:t>
            </a:r>
            <a:r>
              <a:rPr lang="en-US" b="1" dirty="0">
                <a:solidFill>
                  <a:schemeClr val="bg1"/>
                </a:solidFill>
              </a:rPr>
              <a:t>September 7</a:t>
            </a:r>
            <a:r>
              <a:rPr lang="en-US" dirty="0">
                <a:solidFill>
                  <a:schemeClr val="bg1"/>
                </a:solidFill>
              </a:rPr>
              <a:t>. In the morning we will visit the craft center of the Seminar and Maras Moray where we prepare for </a:t>
            </a:r>
            <a:r>
              <a:rPr lang="en-US" dirty="0" err="1">
                <a:solidFill>
                  <a:schemeClr val="bg1"/>
                </a:solidFill>
              </a:rPr>
              <a:t>Ayahuasca</a:t>
            </a:r>
            <a:r>
              <a:rPr lang="en-US" dirty="0">
                <a:solidFill>
                  <a:schemeClr val="bg1"/>
                </a:solidFill>
              </a:rPr>
              <a:t> ceremony. After lunch we will receive a talk on power plants. In the evening we will perform the </a:t>
            </a:r>
            <a:r>
              <a:rPr lang="en-US" dirty="0" err="1">
                <a:solidFill>
                  <a:schemeClr val="bg1"/>
                </a:solidFill>
              </a:rPr>
              <a:t>Ayahuasca</a:t>
            </a:r>
            <a:r>
              <a:rPr lang="en-US" dirty="0">
                <a:solidFill>
                  <a:schemeClr val="bg1"/>
                </a:solidFill>
              </a:rPr>
              <a:t> Ceremony (optional). Overnight in the Sacred Valley</a:t>
            </a:r>
            <a:r>
              <a:rPr lang="en-US" dirty="0" smtClean="0">
                <a:solidFill>
                  <a:schemeClr val="bg1"/>
                </a:solidFill>
              </a:rPr>
              <a:t>.</a:t>
            </a:r>
            <a:endParaRPr lang="en-US" dirty="0">
              <a:solidFill>
                <a:schemeClr val="bg1"/>
              </a:solidFill>
            </a:endParaRPr>
          </a:p>
        </p:txBody>
      </p:sp>
      <p:pic>
        <p:nvPicPr>
          <p:cNvPr id="16386" name="Picture 2"/>
          <p:cNvPicPr>
            <a:picLocks noChangeAspect="1" noChangeArrowheads="1"/>
          </p:cNvPicPr>
          <p:nvPr/>
        </p:nvPicPr>
        <p:blipFill>
          <a:blip r:embed="rId2" cstate="print"/>
          <a:srcRect/>
          <a:stretch>
            <a:fillRect/>
          </a:stretch>
        </p:blipFill>
        <p:spPr bwMode="auto">
          <a:xfrm>
            <a:off x="838200" y="2571750"/>
            <a:ext cx="3175000" cy="2381250"/>
          </a:xfrm>
          <a:prstGeom prst="rect">
            <a:avLst/>
          </a:prstGeom>
          <a:noFill/>
          <a:ln w="9525">
            <a:noFill/>
            <a:miter lim="800000"/>
            <a:headEnd/>
            <a:tailEnd/>
          </a:ln>
          <a:effectLst/>
        </p:spPr>
      </p:pic>
      <p:pic>
        <p:nvPicPr>
          <p:cNvPr id="16388" name="Picture 4"/>
          <p:cNvPicPr>
            <a:picLocks noChangeAspect="1" noChangeArrowheads="1"/>
          </p:cNvPicPr>
          <p:nvPr/>
        </p:nvPicPr>
        <p:blipFill>
          <a:blip r:embed="rId3" cstate="print"/>
          <a:srcRect/>
          <a:stretch>
            <a:fillRect/>
          </a:stretch>
        </p:blipFill>
        <p:spPr bwMode="auto">
          <a:xfrm>
            <a:off x="838200" y="95250"/>
            <a:ext cx="3124200" cy="2343150"/>
          </a:xfrm>
          <a:prstGeom prst="rect">
            <a:avLst/>
          </a:prstGeom>
          <a:noFill/>
          <a:ln w="9525">
            <a:noFill/>
            <a:miter lim="800000"/>
            <a:headEnd/>
            <a:tailEnd/>
          </a:ln>
          <a:effectLst/>
        </p:spPr>
      </p:pic>
      <p:sp>
        <p:nvSpPr>
          <p:cNvPr id="7" name="6 CuadroTexto"/>
          <p:cNvSpPr txBox="1"/>
          <p:nvPr/>
        </p:nvSpPr>
        <p:spPr>
          <a:xfrm>
            <a:off x="0" y="5181600"/>
            <a:ext cx="2167773" cy="523220"/>
          </a:xfrm>
          <a:prstGeom prst="rect">
            <a:avLst/>
          </a:prstGeom>
          <a:noFill/>
        </p:spPr>
        <p:txBody>
          <a:bodyPr wrap="none" rtlCol="0">
            <a:spAutoFit/>
          </a:bodyPr>
          <a:lstStyle/>
          <a:p>
            <a:r>
              <a:rPr lang="en-US" sz="2800" b="1" dirty="0" smtClean="0">
                <a:solidFill>
                  <a:schemeClr val="bg1"/>
                </a:solidFill>
              </a:rPr>
              <a:t>Maras Moray</a:t>
            </a:r>
            <a:endParaRPr lang="en-US" sz="2800" b="1" dirty="0">
              <a:solidFill>
                <a:schemeClr val="bg1"/>
              </a:solidFill>
            </a:endParaRPr>
          </a:p>
        </p:txBody>
      </p:sp>
      <p:pic>
        <p:nvPicPr>
          <p:cNvPr id="16390" name="Picture 6"/>
          <p:cNvPicPr>
            <a:picLocks noChangeAspect="1" noChangeArrowheads="1"/>
          </p:cNvPicPr>
          <p:nvPr/>
        </p:nvPicPr>
        <p:blipFill>
          <a:blip r:embed="rId4" cstate="print"/>
          <a:srcRect/>
          <a:stretch>
            <a:fillRect/>
          </a:stretch>
        </p:blipFill>
        <p:spPr bwMode="auto">
          <a:xfrm>
            <a:off x="4876800" y="152400"/>
            <a:ext cx="4057650" cy="5410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srcRect/>
          <a:stretch>
            <a:fillRect/>
          </a:stretch>
        </p:blipFill>
        <p:spPr bwMode="auto">
          <a:xfrm>
            <a:off x="228600" y="1752600"/>
            <a:ext cx="3352800" cy="2514600"/>
          </a:xfrm>
          <a:prstGeom prst="rect">
            <a:avLst/>
          </a:prstGeom>
          <a:noFill/>
          <a:ln w="9525">
            <a:noFill/>
            <a:miter lim="800000"/>
            <a:headEnd/>
            <a:tailEnd/>
          </a:ln>
          <a:effectLst/>
        </p:spPr>
      </p:pic>
      <p:sp>
        <p:nvSpPr>
          <p:cNvPr id="2" name="1 Rectángulo"/>
          <p:cNvSpPr/>
          <p:nvPr/>
        </p:nvSpPr>
        <p:spPr>
          <a:xfrm>
            <a:off x="0" y="0"/>
            <a:ext cx="3886200" cy="1754326"/>
          </a:xfrm>
          <a:prstGeom prst="rect">
            <a:avLst/>
          </a:prstGeom>
        </p:spPr>
        <p:txBody>
          <a:bodyPr wrap="square">
            <a:spAutoFit/>
          </a:bodyPr>
          <a:lstStyle/>
          <a:p>
            <a:pPr algn="just"/>
            <a:r>
              <a:rPr lang="en-US" b="1" dirty="0" smtClean="0">
                <a:solidFill>
                  <a:schemeClr val="bg1"/>
                </a:solidFill>
              </a:rPr>
              <a:t>Day 6. Wednesday </a:t>
            </a:r>
            <a:r>
              <a:rPr lang="en-US" b="1" dirty="0">
                <a:solidFill>
                  <a:schemeClr val="bg1"/>
                </a:solidFill>
              </a:rPr>
              <a:t>September 8</a:t>
            </a:r>
            <a:r>
              <a:rPr lang="en-US" dirty="0">
                <a:solidFill>
                  <a:schemeClr val="bg1"/>
                </a:solidFill>
              </a:rPr>
              <a:t>. After the </a:t>
            </a:r>
            <a:r>
              <a:rPr lang="en-US" dirty="0" err="1">
                <a:solidFill>
                  <a:schemeClr val="bg1"/>
                </a:solidFill>
              </a:rPr>
              <a:t>Ayahuasca</a:t>
            </a:r>
            <a:r>
              <a:rPr lang="en-US" dirty="0">
                <a:solidFill>
                  <a:schemeClr val="bg1"/>
                </a:solidFill>
              </a:rPr>
              <a:t> Ceremony on the next day, we will visit </a:t>
            </a:r>
            <a:r>
              <a:rPr lang="en-US" dirty="0" err="1">
                <a:solidFill>
                  <a:schemeClr val="bg1"/>
                </a:solidFill>
              </a:rPr>
              <a:t>Chincheros</a:t>
            </a:r>
            <a:r>
              <a:rPr lang="en-US" dirty="0">
                <a:solidFill>
                  <a:schemeClr val="bg1"/>
                </a:solidFill>
              </a:rPr>
              <a:t>, </a:t>
            </a:r>
            <a:r>
              <a:rPr lang="en-US" dirty="0" err="1">
                <a:solidFill>
                  <a:schemeClr val="bg1"/>
                </a:solidFill>
              </a:rPr>
              <a:t>Saqsaywaman</a:t>
            </a:r>
            <a:r>
              <a:rPr lang="en-US" dirty="0">
                <a:solidFill>
                  <a:schemeClr val="bg1"/>
                </a:solidFill>
              </a:rPr>
              <a:t>, the Sun House, </a:t>
            </a:r>
            <a:r>
              <a:rPr lang="en-US" dirty="0" err="1">
                <a:solidFill>
                  <a:schemeClr val="bg1"/>
                </a:solidFill>
              </a:rPr>
              <a:t>Qenqo</a:t>
            </a:r>
            <a:r>
              <a:rPr lang="en-US" dirty="0">
                <a:solidFill>
                  <a:schemeClr val="bg1"/>
                </a:solidFill>
              </a:rPr>
              <a:t> and the Temple of </a:t>
            </a:r>
            <a:r>
              <a:rPr lang="en-US" dirty="0" err="1">
                <a:solidFill>
                  <a:schemeClr val="bg1"/>
                </a:solidFill>
              </a:rPr>
              <a:t>Qoricancha</a:t>
            </a:r>
            <a:r>
              <a:rPr lang="en-US" dirty="0">
                <a:solidFill>
                  <a:schemeClr val="bg1"/>
                </a:solidFill>
              </a:rPr>
              <a:t>. Free afternoon in Cusco. Overnight in Cusco.</a:t>
            </a:r>
          </a:p>
        </p:txBody>
      </p:sp>
      <p:pic>
        <p:nvPicPr>
          <p:cNvPr id="17412" name="Picture 4"/>
          <p:cNvPicPr>
            <a:picLocks noChangeAspect="1" noChangeArrowheads="1"/>
          </p:cNvPicPr>
          <p:nvPr/>
        </p:nvPicPr>
        <p:blipFill>
          <a:blip r:embed="rId3" cstate="print"/>
          <a:srcRect/>
          <a:stretch>
            <a:fillRect/>
          </a:stretch>
        </p:blipFill>
        <p:spPr bwMode="auto">
          <a:xfrm>
            <a:off x="3962400" y="152400"/>
            <a:ext cx="5029200" cy="6705600"/>
          </a:xfrm>
          <a:prstGeom prst="rect">
            <a:avLst/>
          </a:prstGeom>
          <a:noFill/>
          <a:ln w="9525">
            <a:noFill/>
            <a:miter lim="800000"/>
            <a:headEnd/>
            <a:tailEnd/>
          </a:ln>
          <a:effectLst/>
        </p:spPr>
      </p:pic>
      <p:pic>
        <p:nvPicPr>
          <p:cNvPr id="17413" name="Picture 5"/>
          <p:cNvPicPr>
            <a:picLocks noChangeAspect="1" noChangeArrowheads="1"/>
          </p:cNvPicPr>
          <p:nvPr/>
        </p:nvPicPr>
        <p:blipFill>
          <a:blip r:embed="rId4" cstate="print"/>
          <a:srcRect/>
          <a:stretch>
            <a:fillRect/>
          </a:stretch>
        </p:blipFill>
        <p:spPr bwMode="auto">
          <a:xfrm>
            <a:off x="228600" y="4343400"/>
            <a:ext cx="3352800" cy="2514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96000" y="1447800"/>
            <a:ext cx="3048000" cy="2286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0" y="1447800"/>
            <a:ext cx="3022600" cy="2266950"/>
          </a:xfrm>
          <a:prstGeom prst="rect">
            <a:avLst/>
          </a:prstGeom>
          <a:noFill/>
          <a:ln w="9525">
            <a:noFill/>
            <a:miter lim="800000"/>
            <a:headEnd/>
            <a:tailEnd/>
          </a:ln>
          <a:effectLst/>
        </p:spPr>
      </p:pic>
      <p:sp>
        <p:nvSpPr>
          <p:cNvPr id="4" name="3 Rectángulo"/>
          <p:cNvSpPr/>
          <p:nvPr/>
        </p:nvSpPr>
        <p:spPr>
          <a:xfrm>
            <a:off x="457200" y="0"/>
            <a:ext cx="8077200" cy="1200329"/>
          </a:xfrm>
          <a:prstGeom prst="rect">
            <a:avLst/>
          </a:prstGeom>
        </p:spPr>
        <p:txBody>
          <a:bodyPr wrap="square">
            <a:spAutoFit/>
          </a:bodyPr>
          <a:lstStyle/>
          <a:p>
            <a:r>
              <a:rPr lang="en-US" b="1" dirty="0" smtClean="0">
                <a:solidFill>
                  <a:schemeClr val="bg1"/>
                </a:solidFill>
              </a:rPr>
              <a:t>Day  7. Thursday September 9</a:t>
            </a:r>
            <a:r>
              <a:rPr lang="en-US" dirty="0" smtClean="0">
                <a:solidFill>
                  <a:schemeClr val="bg1"/>
                </a:solidFill>
              </a:rPr>
              <a:t>. Travel to Puno City. On this trip we will visit Raqchi, the temple dedicated to the god </a:t>
            </a:r>
            <a:r>
              <a:rPr lang="en-US" dirty="0" err="1" smtClean="0">
                <a:solidFill>
                  <a:schemeClr val="bg1"/>
                </a:solidFill>
              </a:rPr>
              <a:t>Wiraqocha</a:t>
            </a:r>
            <a:r>
              <a:rPr lang="en-US" dirty="0" smtClean="0">
                <a:solidFill>
                  <a:schemeClr val="bg1"/>
                </a:solidFill>
              </a:rPr>
              <a:t> and </a:t>
            </a:r>
            <a:r>
              <a:rPr lang="en-US" dirty="0" err="1" smtClean="0">
                <a:solidFill>
                  <a:schemeClr val="bg1"/>
                </a:solidFill>
              </a:rPr>
              <a:t>Sillustani's</a:t>
            </a:r>
            <a:r>
              <a:rPr lang="en-US" dirty="0" smtClean="0">
                <a:solidFill>
                  <a:schemeClr val="bg1"/>
                </a:solidFill>
              </a:rPr>
              <a:t> Center. Then through the border of Cusco and Puno, where the sacred river "</a:t>
            </a:r>
            <a:r>
              <a:rPr lang="en-US" dirty="0" err="1" smtClean="0">
                <a:solidFill>
                  <a:schemeClr val="bg1"/>
                </a:solidFill>
              </a:rPr>
              <a:t>Willca</a:t>
            </a:r>
            <a:r>
              <a:rPr lang="en-US" dirty="0" smtClean="0">
                <a:solidFill>
                  <a:schemeClr val="bg1"/>
                </a:solidFill>
              </a:rPr>
              <a:t> </a:t>
            </a:r>
            <a:r>
              <a:rPr lang="en-US" dirty="0" err="1" smtClean="0">
                <a:solidFill>
                  <a:schemeClr val="bg1"/>
                </a:solidFill>
              </a:rPr>
              <a:t>Mayu</a:t>
            </a:r>
            <a:r>
              <a:rPr lang="en-US" dirty="0" smtClean="0">
                <a:solidFill>
                  <a:schemeClr val="bg1"/>
                </a:solidFill>
              </a:rPr>
              <a:t>" is born, reaching the city of Puno in the evening. Overnight in Puno</a:t>
            </a:r>
            <a:endParaRPr lang="en-US" dirty="0">
              <a:solidFill>
                <a:schemeClr val="bg1"/>
              </a:solidFill>
            </a:endParaRPr>
          </a:p>
        </p:txBody>
      </p:sp>
      <p:pic>
        <p:nvPicPr>
          <p:cNvPr id="1030" name="Picture 6"/>
          <p:cNvPicPr>
            <a:picLocks noChangeAspect="1" noChangeArrowheads="1"/>
          </p:cNvPicPr>
          <p:nvPr/>
        </p:nvPicPr>
        <p:blipFill>
          <a:blip r:embed="rId4" cstate="print"/>
          <a:srcRect/>
          <a:stretch>
            <a:fillRect/>
          </a:stretch>
        </p:blipFill>
        <p:spPr bwMode="auto">
          <a:xfrm>
            <a:off x="6019800" y="4419600"/>
            <a:ext cx="2819400" cy="2338335"/>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cstate="print"/>
          <a:srcRect/>
          <a:stretch>
            <a:fillRect/>
          </a:stretch>
        </p:blipFill>
        <p:spPr bwMode="auto">
          <a:xfrm>
            <a:off x="228600" y="4418342"/>
            <a:ext cx="2644733" cy="2352022"/>
          </a:xfrm>
          <a:prstGeom prst="rect">
            <a:avLst/>
          </a:prstGeom>
          <a:noFill/>
          <a:ln w="9525">
            <a:noFill/>
            <a:miter lim="800000"/>
            <a:headEnd/>
            <a:tailEnd/>
          </a:ln>
          <a:effectLst/>
        </p:spPr>
      </p:pic>
      <p:pic>
        <p:nvPicPr>
          <p:cNvPr id="1033" name="Picture 9"/>
          <p:cNvPicPr>
            <a:picLocks noChangeAspect="1" noChangeArrowheads="1"/>
          </p:cNvPicPr>
          <p:nvPr/>
        </p:nvPicPr>
        <p:blipFill>
          <a:blip r:embed="rId6" cstate="print"/>
          <a:srcRect/>
          <a:stretch>
            <a:fillRect/>
          </a:stretch>
        </p:blipFill>
        <p:spPr bwMode="auto">
          <a:xfrm>
            <a:off x="2971800" y="4419600"/>
            <a:ext cx="2928144" cy="236220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7" cstate="print"/>
          <a:srcRect/>
          <a:stretch>
            <a:fillRect/>
          </a:stretch>
        </p:blipFill>
        <p:spPr bwMode="auto">
          <a:xfrm>
            <a:off x="3092684" y="1447801"/>
            <a:ext cx="2927116" cy="2286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172200" y="4572000"/>
            <a:ext cx="2895600" cy="21717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6172200" y="2286000"/>
            <a:ext cx="2895600" cy="21717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6172200" y="0"/>
            <a:ext cx="2895600" cy="2171700"/>
          </a:xfrm>
          <a:prstGeom prst="rect">
            <a:avLst/>
          </a:prstGeom>
          <a:noFill/>
          <a:ln w="9525">
            <a:noFill/>
            <a:miter lim="800000"/>
            <a:headEnd/>
            <a:tailEnd/>
          </a:ln>
          <a:effectLst/>
        </p:spPr>
      </p:pic>
      <p:pic>
        <p:nvPicPr>
          <p:cNvPr id="5" name="Picture 8"/>
          <p:cNvPicPr>
            <a:picLocks noChangeAspect="1" noChangeArrowheads="1"/>
          </p:cNvPicPr>
          <p:nvPr/>
        </p:nvPicPr>
        <p:blipFill>
          <a:blip r:embed="rId5" cstate="print"/>
          <a:srcRect/>
          <a:stretch>
            <a:fillRect/>
          </a:stretch>
        </p:blipFill>
        <p:spPr bwMode="auto">
          <a:xfrm>
            <a:off x="152400" y="2819400"/>
            <a:ext cx="5867512" cy="3913584"/>
          </a:xfrm>
          <a:prstGeom prst="rect">
            <a:avLst/>
          </a:prstGeom>
          <a:noFill/>
          <a:ln w="9525">
            <a:noFill/>
            <a:miter lim="800000"/>
            <a:headEnd/>
            <a:tailEnd/>
          </a:ln>
          <a:effectLst/>
        </p:spPr>
      </p:pic>
      <p:sp>
        <p:nvSpPr>
          <p:cNvPr id="7" name="6 CuadroTexto"/>
          <p:cNvSpPr txBox="1"/>
          <p:nvPr/>
        </p:nvSpPr>
        <p:spPr>
          <a:xfrm>
            <a:off x="0" y="0"/>
            <a:ext cx="6096000" cy="923330"/>
          </a:xfrm>
          <a:prstGeom prst="rect">
            <a:avLst/>
          </a:prstGeom>
          <a:noFill/>
        </p:spPr>
        <p:txBody>
          <a:bodyPr wrap="square" rtlCol="0">
            <a:spAutoFit/>
          </a:bodyPr>
          <a:lstStyle/>
          <a:p>
            <a:pPr lvl="0"/>
            <a:r>
              <a:rPr lang="en-US" b="1" dirty="0" smtClean="0">
                <a:solidFill>
                  <a:schemeClr val="bg1"/>
                </a:solidFill>
              </a:rPr>
              <a:t>Day 8. Friday September 10</a:t>
            </a:r>
            <a:r>
              <a:rPr lang="en-US" dirty="0" smtClean="0">
                <a:solidFill>
                  <a:schemeClr val="bg1"/>
                </a:solidFill>
              </a:rPr>
              <a:t>. After breakfast we head to the port to board our boat bound for the </a:t>
            </a:r>
            <a:r>
              <a:rPr lang="en-US" dirty="0" err="1" smtClean="0">
                <a:solidFill>
                  <a:schemeClr val="bg1"/>
                </a:solidFill>
              </a:rPr>
              <a:t>Uros</a:t>
            </a:r>
            <a:r>
              <a:rPr lang="en-US" dirty="0" smtClean="0">
                <a:solidFill>
                  <a:schemeClr val="bg1"/>
                </a:solidFill>
              </a:rPr>
              <a:t> Island. In the afternoon after lunch we will go to </a:t>
            </a:r>
            <a:r>
              <a:rPr lang="en-US" dirty="0" err="1" smtClean="0">
                <a:solidFill>
                  <a:schemeClr val="bg1"/>
                </a:solidFill>
              </a:rPr>
              <a:t>Kutimbo</a:t>
            </a:r>
            <a:r>
              <a:rPr lang="en-US" dirty="0" smtClean="0">
                <a:solidFill>
                  <a:schemeClr val="bg1"/>
                </a:solidFill>
              </a:rPr>
              <a:t>. Overnight in Puno.</a:t>
            </a:r>
            <a:endParaRPr lang="en-US" dirty="0">
              <a:solidFill>
                <a:schemeClr val="bg1"/>
              </a:solidFill>
            </a:endParaRPr>
          </a:p>
        </p:txBody>
      </p:sp>
      <p:pic>
        <p:nvPicPr>
          <p:cNvPr id="2054" name="Picture 6"/>
          <p:cNvPicPr>
            <a:picLocks noChangeAspect="1" noChangeArrowheads="1"/>
          </p:cNvPicPr>
          <p:nvPr/>
        </p:nvPicPr>
        <p:blipFill>
          <a:blip r:embed="rId6" cstate="print"/>
          <a:srcRect/>
          <a:stretch>
            <a:fillRect/>
          </a:stretch>
        </p:blipFill>
        <p:spPr bwMode="auto">
          <a:xfrm>
            <a:off x="3124200" y="1066800"/>
            <a:ext cx="2895600" cy="214059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477</Words>
  <Application>Microsoft Office PowerPoint</Application>
  <PresentationFormat>Presentación en pantalla (4:3)</PresentationFormat>
  <Paragraphs>13</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Diapositiva 1</vt:lpstr>
      <vt:lpstr>Diapositiva 2</vt:lpstr>
      <vt:lpstr>Diapositiva 3</vt:lpstr>
      <vt:lpstr>Diapositiva 4</vt:lpstr>
      <vt:lpstr>Diapositiva 5</vt:lpstr>
      <vt:lpstr>Diapositiva 6</vt:lpstr>
      <vt:lpstr>Diapositiva 7</vt:lpstr>
      <vt:lpstr>Diapositiva 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MUNAYKY JOURNEYS</dc:creator>
  <cp:lastModifiedBy>MUNAYKY JOURNEYS</cp:lastModifiedBy>
  <cp:revision>17</cp:revision>
  <dcterms:created xsi:type="dcterms:W3CDTF">2010-06-30T22:50:53Z</dcterms:created>
  <dcterms:modified xsi:type="dcterms:W3CDTF">2010-07-01T22:19:23Z</dcterms:modified>
</cp:coreProperties>
</file>